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DM Sans" pitchFamily="2" charset="0"/>
      <p:regular r:id="rId16"/>
      <p:bold r:id="rId17"/>
      <p:italic r:id="rId18"/>
      <p:boldItalic r:id="rId19"/>
    </p:embeddedFont>
    <p:embeddedFont>
      <p:font typeface="Urbanis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83D01F-0F2A-48A9-AA51-1D8B706526E3}">
  <a:tblStyle styleId="{1D83D01F-0F2A-48A9-AA51-1D8B706526E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>
          <a:extLst>
            <a:ext uri="{FF2B5EF4-FFF2-40B4-BE49-F238E27FC236}">
              <a16:creationId xmlns:a16="http://schemas.microsoft.com/office/drawing/2014/main" id="{2D69CF69-284D-DEDE-6481-2D5C55FA6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:notes">
            <a:extLst>
              <a:ext uri="{FF2B5EF4-FFF2-40B4-BE49-F238E27FC236}">
                <a16:creationId xmlns:a16="http://schemas.microsoft.com/office/drawing/2014/main" id="{8C4ECE01-64F8-FDE2-E4E4-B6C9BA7360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2:notes">
            <a:extLst>
              <a:ext uri="{FF2B5EF4-FFF2-40B4-BE49-F238E27FC236}">
                <a16:creationId xmlns:a16="http://schemas.microsoft.com/office/drawing/2014/main" id="{C58CB59D-AAAB-6CD8-23DE-16DAF72509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0233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295275" y="2020192"/>
            <a:ext cx="11601450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Legislación </a:t>
            </a:r>
            <a:r>
              <a:rPr lang="en-US" sz="24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Laboral</a:t>
            </a:r>
            <a:r>
              <a:rPr lang="en-US" sz="24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 en México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2572642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Ley Federal del Trabajo y Art. 123</a:t>
            </a:r>
            <a:endParaRPr/>
          </a:p>
        </p:txBody>
      </p:sp>
      <p:pic>
        <p:nvPicPr>
          <p:cNvPr id="87" name="Google Shape;87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81625" y="3618458"/>
            <a:ext cx="142875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7;p13">
            <a:extLst>
              <a:ext uri="{FF2B5EF4-FFF2-40B4-BE49-F238E27FC236}">
                <a16:creationId xmlns:a16="http://schemas.microsoft.com/office/drawing/2014/main" id="{77D65944-12CE-5BA6-8D37-1910AE2DAC7A}"/>
              </a:ext>
            </a:extLst>
          </p:cNvPr>
          <p:cNvSpPr txBox="1"/>
          <p:nvPr/>
        </p:nvSpPr>
        <p:spPr>
          <a:xfrm>
            <a:off x="1484671" y="522857"/>
            <a:ext cx="227985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DM Sans"/>
                <a:sym typeface="DM Sans"/>
              </a:rPr>
              <a:t>CEDITS 2026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03F816-0210-7625-C94D-9D39402382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283" t="3999" r="13639" b="24242"/>
          <a:stretch>
            <a:fillRect/>
          </a:stretch>
        </p:blipFill>
        <p:spPr>
          <a:xfrm>
            <a:off x="88797" y="109024"/>
            <a:ext cx="1248697" cy="1243164"/>
          </a:xfrm>
          <a:prstGeom prst="flowChartConnector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Enfermedad General</a:t>
            </a:r>
            <a:endParaRPr/>
          </a:p>
        </p:txBody>
      </p:sp>
      <p:sp>
        <p:nvSpPr>
          <p:cNvPr id="195" name="Google Shape;195;p22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533400" y="144589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97" name="Google Shape;197;p22"/>
          <p:cNvSpPr txBox="1"/>
          <p:nvPr/>
        </p:nvSpPr>
        <p:spPr>
          <a:xfrm>
            <a:off x="571500" y="144780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Pago del </a:t>
            </a:r>
            <a:r>
              <a:rPr lang="en-US" sz="18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60%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del salario registrado.</a:t>
            </a:r>
            <a:endParaRPr/>
          </a:p>
        </p:txBody>
      </p:sp>
      <p:sp>
        <p:nvSpPr>
          <p:cNvPr id="198" name="Google Shape;198;p22"/>
          <p:cNvSpPr txBox="1"/>
          <p:nvPr/>
        </p:nvSpPr>
        <p:spPr>
          <a:xfrm>
            <a:off x="533400" y="1908750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99" name="Google Shape;199;p22"/>
          <p:cNvSpPr txBox="1"/>
          <p:nvPr/>
        </p:nvSpPr>
        <p:spPr>
          <a:xfrm>
            <a:off x="571500" y="1910655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Se paga a partir del </a:t>
            </a:r>
            <a:r>
              <a:rPr lang="en-US" sz="18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cuarto día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200" name="Google Shape;200;p22"/>
          <p:cNvSpPr txBox="1"/>
          <p:nvPr/>
        </p:nvSpPr>
        <p:spPr>
          <a:xfrm>
            <a:off x="533400" y="237160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01" name="Google Shape;201;p22"/>
          <p:cNvSpPr txBox="1"/>
          <p:nvPr/>
        </p:nvSpPr>
        <p:spPr>
          <a:xfrm>
            <a:off x="571500" y="237351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Requiere 4 semanas de cotización previas.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3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Obligaciones del Patrón</a:t>
            </a:r>
            <a:endParaRPr/>
          </a:p>
        </p:txBody>
      </p:sp>
      <p:sp>
        <p:nvSpPr>
          <p:cNvPr id="208" name="Google Shape;208;p23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3"/>
          <p:cNvSpPr txBox="1"/>
          <p:nvPr/>
        </p:nvSpPr>
        <p:spPr>
          <a:xfrm>
            <a:off x="533400" y="144589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10" name="Google Shape;210;p23"/>
          <p:cNvSpPr txBox="1"/>
          <p:nvPr/>
        </p:nvSpPr>
        <p:spPr>
          <a:xfrm>
            <a:off x="571500" y="144780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Cumplir normas de trabajo.</a:t>
            </a:r>
            <a:endParaRPr/>
          </a:p>
        </p:txBody>
      </p:sp>
      <p:sp>
        <p:nvSpPr>
          <p:cNvPr id="211" name="Google Shape;211;p23"/>
          <p:cNvSpPr txBox="1"/>
          <p:nvPr/>
        </p:nvSpPr>
        <p:spPr>
          <a:xfrm>
            <a:off x="533400" y="1908750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12" name="Google Shape;212;p23"/>
          <p:cNvSpPr txBox="1"/>
          <p:nvPr/>
        </p:nvSpPr>
        <p:spPr>
          <a:xfrm>
            <a:off x="571500" y="1910655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Pagar salarios e indemnizaciones.</a:t>
            </a:r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533400" y="237160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14" name="Google Shape;214;p23"/>
          <p:cNvSpPr txBox="1"/>
          <p:nvPr/>
        </p:nvSpPr>
        <p:spPr>
          <a:xfrm>
            <a:off x="571500" y="237351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Proporcionar materiales de curación indispensables.</a:t>
            </a:r>
            <a:endParaRPr/>
          </a:p>
        </p:txBody>
      </p:sp>
      <p:sp>
        <p:nvSpPr>
          <p:cNvPr id="215" name="Google Shape;215;p23"/>
          <p:cNvSpPr txBox="1"/>
          <p:nvPr/>
        </p:nvSpPr>
        <p:spPr>
          <a:xfrm>
            <a:off x="533400" y="2834461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216" name="Google Shape;216;p23"/>
          <p:cNvSpPr txBox="1"/>
          <p:nvPr/>
        </p:nvSpPr>
        <p:spPr>
          <a:xfrm>
            <a:off x="571500" y="2836366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Facilitar capacitación y adiestramiento.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4"/>
          <p:cNvSpPr txBox="1"/>
          <p:nvPr/>
        </p:nvSpPr>
        <p:spPr>
          <a:xfrm>
            <a:off x="295275" y="1967829"/>
            <a:ext cx="116014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 err="1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Preguntas</a:t>
            </a:r>
            <a:r>
              <a:rPr lang="en-US" sz="6000" b="1" i="0" u="none" strike="noStrike" cap="none" dirty="0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 y </a:t>
            </a:r>
            <a:r>
              <a:rPr lang="en-US" sz="6000" b="1" i="0" u="none" strike="noStrike" cap="none" dirty="0" err="1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respuestas</a:t>
            </a:r>
            <a:endParaRPr dirty="0"/>
          </a:p>
        </p:txBody>
      </p:sp>
      <p:sp>
        <p:nvSpPr>
          <p:cNvPr id="2" name="Bocadillo: ovalado 1">
            <a:extLst>
              <a:ext uri="{FF2B5EF4-FFF2-40B4-BE49-F238E27FC236}">
                <a16:creationId xmlns:a16="http://schemas.microsoft.com/office/drawing/2014/main" id="{ED4983D1-5278-1881-CBF0-0841EAE82DD6}"/>
              </a:ext>
            </a:extLst>
          </p:cNvPr>
          <p:cNvSpPr/>
          <p:nvPr/>
        </p:nvSpPr>
        <p:spPr>
          <a:xfrm>
            <a:off x="4740675" y="3280299"/>
            <a:ext cx="2166151" cy="1358283"/>
          </a:xfrm>
          <a:prstGeom prst="wedgeEllipseCallout">
            <a:avLst>
              <a:gd name="adj1" fmla="val -47882"/>
              <a:gd name="adj2" fmla="val 61193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20">
          <a:extLst>
            <a:ext uri="{FF2B5EF4-FFF2-40B4-BE49-F238E27FC236}">
              <a16:creationId xmlns:a16="http://schemas.microsoft.com/office/drawing/2014/main" id="{5D816A8A-2B05-C2C8-8047-C05A07A18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">
            <a:extLst>
              <a:ext uri="{FF2B5EF4-FFF2-40B4-BE49-F238E27FC236}">
                <a16:creationId xmlns:a16="http://schemas.microsoft.com/office/drawing/2014/main" id="{6B94890B-FAFC-AA83-EFFE-286B5B097831}"/>
              </a:ext>
            </a:extLst>
          </p:cNvPr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4">
            <a:extLst>
              <a:ext uri="{FF2B5EF4-FFF2-40B4-BE49-F238E27FC236}">
                <a16:creationId xmlns:a16="http://schemas.microsoft.com/office/drawing/2014/main" id="{667D38F0-1FCC-8A4B-8689-CA54292AB199}"/>
              </a:ext>
            </a:extLst>
          </p:cNvPr>
          <p:cNvSpPr txBox="1"/>
          <p:nvPr/>
        </p:nvSpPr>
        <p:spPr>
          <a:xfrm>
            <a:off x="295275" y="2607022"/>
            <a:ext cx="116014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Fin del Módulo Legal</a:t>
            </a:r>
            <a:endParaRPr/>
          </a:p>
        </p:txBody>
      </p:sp>
      <p:sp>
        <p:nvSpPr>
          <p:cNvPr id="223" name="Google Shape;223;p24">
            <a:extLst>
              <a:ext uri="{FF2B5EF4-FFF2-40B4-BE49-F238E27FC236}">
                <a16:creationId xmlns:a16="http://schemas.microsoft.com/office/drawing/2014/main" id="{F9FAFECF-6A29-285E-0AF9-85886A1941A4}"/>
              </a:ext>
            </a:extLst>
          </p:cNvPr>
          <p:cNvSpPr txBox="1"/>
          <p:nvPr/>
        </p:nvSpPr>
        <p:spPr>
          <a:xfrm>
            <a:off x="571500" y="3711922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Recordatorio: Ningún contrato interno puede invalidar estos derechos.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3244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Ley Federal del Trabajo (LFT)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571500" y="144780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Es la ley rectora del derecho laboral en México.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533400" y="1908750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571500" y="1910655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Establece lineamientos de la relación </a:t>
            </a:r>
            <a:r>
              <a:rPr lang="en-US" sz="18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Patrón-Trabajador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533400" y="237160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571500" y="237351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Define derechos y obligaciones mínimas.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533400" y="2834461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571500" y="2836366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Garantiza un trabajo digno y socialmente útil.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447800"/>
            <a:ext cx="5286375" cy="2213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447800"/>
            <a:ext cx="5286375" cy="221337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Art. 123 Constitucional</a:t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857250" y="1733550"/>
            <a:ext cx="4950618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Apartado A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857250" y="1952625"/>
            <a:ext cx="4714875" cy="127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Rige las relaciones de trabajo entre obreros, jornaleros, empleados domésticos, artesanos y de una manera general, todo contrato de trabajo.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6619875" y="1733550"/>
            <a:ext cx="4950618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Apartado B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6619875" y="1952625"/>
            <a:ext cx="471487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Rige las relaciones entre los Poderes de la Unión (Gobierno) y sus trabajadores.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Jornadas de Trabajo</a:t>
            </a:r>
            <a:endParaRPr/>
          </a:p>
        </p:txBody>
      </p:sp>
      <p:sp>
        <p:nvSpPr>
          <p:cNvPr id="121" name="Google Shape;121;p16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2" name="Google Shape;122;p16"/>
          <p:cNvGraphicFramePr/>
          <p:nvPr>
            <p:extLst>
              <p:ext uri="{D42A27DB-BD31-4B8C-83A1-F6EECF244321}">
                <p14:modId xmlns:p14="http://schemas.microsoft.com/office/powerpoint/2010/main" val="2802262282"/>
              </p:ext>
            </p:extLst>
          </p:nvPr>
        </p:nvGraphicFramePr>
        <p:xfrm>
          <a:off x="571500" y="1447800"/>
          <a:ext cx="11039475" cy="1914500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254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6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DEFF9A"/>
                          </a:solidFill>
                          <a:sym typeface="Urbanist"/>
                        </a:rPr>
                        <a:t>Tipo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DEFF9A"/>
                          </a:solidFill>
                          <a:sym typeface="Urbanist"/>
                        </a:rPr>
                        <a:t>Horas Máx.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rgbClr val="DEFF9A"/>
                          </a:solidFill>
                          <a:sym typeface="Urbanist"/>
                        </a:rPr>
                        <a:t>Horario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 err="1">
                          <a:solidFill>
                            <a:srgbClr val="F8FAFC"/>
                          </a:solidFill>
                          <a:sym typeface="Urbanist"/>
                        </a:rPr>
                        <a:t>Diurna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8 Horas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>
                          <a:solidFill>
                            <a:srgbClr val="F8FAFC"/>
                          </a:solidFill>
                          <a:sym typeface="Urbanist"/>
                        </a:rPr>
                        <a:t>06:00 a 20:00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Nocturna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7 Horas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>
                          <a:solidFill>
                            <a:srgbClr val="F8FAFC"/>
                          </a:solidFill>
                          <a:sym typeface="Urbanist"/>
                        </a:rPr>
                        <a:t>20:00 a 06:00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Mixta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7.5 Horas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 err="1">
                          <a:solidFill>
                            <a:srgbClr val="F8FAFC"/>
                          </a:solidFill>
                          <a:sym typeface="Urbanist"/>
                        </a:rPr>
                        <a:t>Incluye</a:t>
                      </a:r>
                      <a:r>
                        <a:rPr lang="en-US" sz="1400" b="0" u="none" strike="noStrike" cap="none" dirty="0">
                          <a:solidFill>
                            <a:srgbClr val="F8FAFC"/>
                          </a:solidFill>
                          <a:sym typeface="Urbanist"/>
                        </a:rPr>
                        <a:t> ambos </a:t>
                      </a:r>
                      <a:r>
                        <a:rPr lang="en-US" sz="1400" b="0" u="none" strike="noStrike" cap="none" dirty="0" err="1">
                          <a:solidFill>
                            <a:srgbClr val="F8FAFC"/>
                          </a:solidFill>
                          <a:sym typeface="Urbanist"/>
                        </a:rPr>
                        <a:t>periodos</a:t>
                      </a:r>
                      <a:r>
                        <a:rPr lang="en-US" sz="1400" b="0" u="none" strike="noStrike" cap="none" dirty="0">
                          <a:solidFill>
                            <a:srgbClr val="F8FAFC"/>
                          </a:solidFill>
                          <a:sym typeface="Urbanist"/>
                        </a:rPr>
                        <a:t>*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3" name="Google Shape;123;p16"/>
          <p:cNvSpPr txBox="1"/>
          <p:nvPr/>
        </p:nvSpPr>
        <p:spPr>
          <a:xfrm>
            <a:off x="571500" y="3552825"/>
            <a:ext cx="11049000" cy="23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*Si el periodo nocturno es &gt; 3.5 hrs, se cuenta como nocturna.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Horas Extraordinarias</a:t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533400" y="144589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571500" y="144780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Se abona un </a:t>
            </a:r>
            <a:r>
              <a:rPr lang="en-US" sz="18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100% más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del salario normal.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533400" y="1908750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571500" y="1910655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Límite: Máximo 3 horas diarias.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533400" y="237160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571500" y="237351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Frecuencia: Máximo 3 veces consecutivas.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533400" y="2834461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571500" y="2836366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Prohibidas para menores de 16 años.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Salario Mínimo 2024</a:t>
            </a:r>
            <a:endParaRPr/>
          </a:p>
        </p:txBody>
      </p:sp>
      <p:sp>
        <p:nvSpPr>
          <p:cNvPr id="145" name="Google Shape;145;p18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571500" y="1447800"/>
            <a:ext cx="52863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$374.89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571500" y="2590800"/>
            <a:ext cx="5286375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Zona Libre Frontera Norte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6334125" y="1447800"/>
            <a:ext cx="528637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Cd. Juárez pertenece a esta zona privilegiada con un salario superior al resto del país.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6334125" y="2230635"/>
            <a:ext cx="5286375" cy="63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Debe ser suficiente para satisfacer las necesidades materiales y sociales de un jefe de familia.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Vacaciones Dignas 2024</a:t>
            </a:r>
            <a:endParaRPr/>
          </a:p>
        </p:txBody>
      </p:sp>
      <p:sp>
        <p:nvSpPr>
          <p:cNvPr id="156" name="Google Shape;156;p19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571500" y="144780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La persona trabajadora disfrutará de </a:t>
            </a:r>
            <a:r>
              <a:rPr lang="en-US" sz="18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12 días continuos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por lo menos tras el primer año.</a:t>
            </a:r>
            <a:endParaRPr/>
          </a:p>
        </p:txBody>
      </p:sp>
      <p:graphicFrame>
        <p:nvGraphicFramePr>
          <p:cNvPr id="158" name="Google Shape;158;p19"/>
          <p:cNvGraphicFramePr/>
          <p:nvPr>
            <p:extLst>
              <p:ext uri="{D42A27DB-BD31-4B8C-83A1-F6EECF244321}">
                <p14:modId xmlns:p14="http://schemas.microsoft.com/office/powerpoint/2010/main" val="3435305116"/>
              </p:ext>
            </p:extLst>
          </p:nvPr>
        </p:nvGraphicFramePr>
        <p:xfrm>
          <a:off x="571500" y="1958280"/>
          <a:ext cx="11039475" cy="962025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215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7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1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7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7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1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 err="1">
                          <a:solidFill>
                            <a:srgbClr val="F8FAFC"/>
                          </a:solidFill>
                          <a:sym typeface="Urbanist"/>
                        </a:rPr>
                        <a:t>Años</a:t>
                      </a:r>
                      <a:r>
                        <a:rPr lang="en-US" sz="1400" b="0" u="none" strike="noStrike" cap="none" dirty="0">
                          <a:solidFill>
                            <a:srgbClr val="F8FAFC"/>
                          </a:solidFill>
                          <a:sym typeface="Urbanist"/>
                        </a:rPr>
                        <a:t>: 1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Años: 2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Años: 3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rgbClr val="F8FAFC"/>
                          </a:solidFill>
                          <a:sym typeface="Urbanist"/>
                        </a:rPr>
                        <a:t>Años: 4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 dirty="0" err="1">
                          <a:solidFill>
                            <a:srgbClr val="F8FAFC"/>
                          </a:solidFill>
                          <a:sym typeface="Urbanist"/>
                        </a:rPr>
                        <a:t>Años</a:t>
                      </a:r>
                      <a:r>
                        <a:rPr lang="en-US" sz="1400" b="0" u="none" strike="noStrike" cap="none" dirty="0">
                          <a:solidFill>
                            <a:srgbClr val="F8FAFC"/>
                          </a:solidFill>
                          <a:sym typeface="Urbanist"/>
                        </a:rPr>
                        <a:t>: 5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DEFF9A"/>
                          </a:solidFill>
                          <a:sym typeface="Urbanist"/>
                        </a:rPr>
                        <a:t>12 Días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DEFF9A"/>
                          </a:solidFill>
                          <a:sym typeface="Urbanist"/>
                        </a:rPr>
                        <a:t>14 Días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DEFF9A"/>
                          </a:solidFill>
                          <a:sym typeface="Urbanist"/>
                        </a:rPr>
                        <a:t>16 Días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DEFF9A"/>
                          </a:solidFill>
                          <a:sym typeface="Urbanist"/>
                        </a:rPr>
                        <a:t>18 Días</a:t>
                      </a:r>
                      <a:endParaRPr sz="160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DEFF9A"/>
                          </a:solidFill>
                          <a:sym typeface="Urbanist"/>
                        </a:rPr>
                        <a:t>20 Días</a:t>
                      </a:r>
                      <a:endParaRPr sz="1600"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0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Prestaciones Obligatorias</a:t>
            </a:r>
            <a:endParaRPr/>
          </a:p>
        </p:txBody>
      </p:sp>
      <p:sp>
        <p:nvSpPr>
          <p:cNvPr id="165" name="Google Shape;165;p20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0"/>
          <p:cNvSpPr txBox="1"/>
          <p:nvPr/>
        </p:nvSpPr>
        <p:spPr>
          <a:xfrm>
            <a:off x="533400" y="144589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67" name="Google Shape;167;p20"/>
          <p:cNvSpPr txBox="1"/>
          <p:nvPr/>
        </p:nvSpPr>
        <p:spPr>
          <a:xfrm>
            <a:off x="571500" y="144780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Aguinaldo: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Mínimo 15 días de salario.</a:t>
            </a:r>
            <a:endParaRPr/>
          </a:p>
        </p:txBody>
      </p:sp>
      <p:sp>
        <p:nvSpPr>
          <p:cNvPr id="168" name="Google Shape;168;p20"/>
          <p:cNvSpPr txBox="1"/>
          <p:nvPr/>
        </p:nvSpPr>
        <p:spPr>
          <a:xfrm>
            <a:off x="533400" y="1908750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69" name="Google Shape;169;p20"/>
          <p:cNvSpPr txBox="1"/>
          <p:nvPr/>
        </p:nvSpPr>
        <p:spPr>
          <a:xfrm>
            <a:off x="571500" y="1910655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Prima Vacacional: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Mínimo 25% sobre los salarios de los días de vacaciones.</a:t>
            </a:r>
            <a:endParaRPr/>
          </a:p>
        </p:txBody>
      </p:sp>
      <p:sp>
        <p:nvSpPr>
          <p:cNvPr id="170" name="Google Shape;170;p20"/>
          <p:cNvSpPr txBox="1"/>
          <p:nvPr/>
        </p:nvSpPr>
        <p:spPr>
          <a:xfrm>
            <a:off x="533400" y="237160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571500" y="237351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Día de Descanso:</a:t>
            </a: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Por cada 6 días, uno de descanso con goce de salario.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762000" y="571500"/>
            <a:ext cx="114014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Riesgos de Trabajo (IMSS)</a:t>
            </a:r>
            <a:endParaRPr/>
          </a:p>
        </p:txBody>
      </p:sp>
      <p:sp>
        <p:nvSpPr>
          <p:cNvPr id="178" name="Google Shape;178;p21"/>
          <p:cNvSpPr/>
          <p:nvPr/>
        </p:nvSpPr>
        <p:spPr>
          <a:xfrm>
            <a:off x="571500" y="571500"/>
            <a:ext cx="95250" cy="6858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1"/>
          <p:cNvSpPr txBox="1"/>
          <p:nvPr/>
        </p:nvSpPr>
        <p:spPr>
          <a:xfrm>
            <a:off x="571500" y="144780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Pérdida de facultades que imposibilitan parcial o totalmente al asegurado.</a:t>
            </a:r>
            <a:endParaRPr/>
          </a:p>
        </p:txBody>
      </p:sp>
      <p:sp>
        <p:nvSpPr>
          <p:cNvPr id="180" name="Google Shape;180;p21"/>
          <p:cNvSpPr txBox="1"/>
          <p:nvPr/>
        </p:nvSpPr>
        <p:spPr>
          <a:xfrm>
            <a:off x="571500" y="1910655"/>
            <a:ext cx="116014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Exclusiones (No es Riesgo de Trabajo):</a:t>
            </a:r>
            <a:endParaRPr/>
          </a:p>
        </p:txBody>
      </p:sp>
      <p:sp>
        <p:nvSpPr>
          <p:cNvPr id="181" name="Google Shape;181;p21"/>
          <p:cNvSpPr txBox="1"/>
          <p:nvPr/>
        </p:nvSpPr>
        <p:spPr>
          <a:xfrm>
            <a:off x="533400" y="2127825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2" name="Google Shape;182;p21"/>
          <p:cNvSpPr txBox="1"/>
          <p:nvPr/>
        </p:nvSpPr>
        <p:spPr>
          <a:xfrm>
            <a:off x="571500" y="2129730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Estado de embriaguez.</a:t>
            </a:r>
            <a:endParaRPr/>
          </a:p>
        </p:txBody>
      </p:sp>
      <p:sp>
        <p:nvSpPr>
          <p:cNvPr id="183" name="Google Shape;183;p21"/>
          <p:cNvSpPr txBox="1"/>
          <p:nvPr/>
        </p:nvSpPr>
        <p:spPr>
          <a:xfrm>
            <a:off x="533400" y="2590680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4" name="Google Shape;184;p21"/>
          <p:cNvSpPr txBox="1"/>
          <p:nvPr/>
        </p:nvSpPr>
        <p:spPr>
          <a:xfrm>
            <a:off x="571500" y="2592585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Bajo influjo de drogas.</a:t>
            </a:r>
            <a:endParaRPr/>
          </a:p>
        </p:txBody>
      </p:sp>
      <p:sp>
        <p:nvSpPr>
          <p:cNvPr id="185" name="Google Shape;185;p21"/>
          <p:cNvSpPr txBox="1"/>
          <p:nvPr/>
        </p:nvSpPr>
        <p:spPr>
          <a:xfrm>
            <a:off x="533400" y="3053536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6" name="Google Shape;186;p21"/>
          <p:cNvSpPr txBox="1"/>
          <p:nvPr/>
        </p:nvSpPr>
        <p:spPr>
          <a:xfrm>
            <a:off x="571500" y="3055441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Lesión auto-intencional.</a:t>
            </a:r>
            <a:endParaRPr/>
          </a:p>
        </p:txBody>
      </p:sp>
      <p:sp>
        <p:nvSpPr>
          <p:cNvPr id="187" name="Google Shape;187;p21"/>
          <p:cNvSpPr txBox="1"/>
          <p:nvPr/>
        </p:nvSpPr>
        <p:spPr>
          <a:xfrm>
            <a:off x="533400" y="3516391"/>
            <a:ext cx="381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88" name="Google Shape;188;p21"/>
          <p:cNvSpPr txBox="1"/>
          <p:nvPr/>
        </p:nvSpPr>
        <p:spPr>
          <a:xfrm>
            <a:off x="571500" y="3518296"/>
            <a:ext cx="1104900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Resultado de una riña o delito intencional.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">
        <p:sndAc>
          <p:stSnd>
            <p:snd r:embed="rId3" name="applause.wav"/>
          </p:stSnd>
        </p:sndAc>
      </p:transition>
    </mc:Choice>
    <mc:Fallback>
      <p:transition spd="slow" advTm="12000">
        <p:sndAc>
          <p:stSnd>
            <p:snd r:embed="rId3" name="applause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436</Words>
  <Application>Microsoft Office PowerPoint</Application>
  <PresentationFormat>Widescreen</PresentationFormat>
  <Paragraphs>93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Urbanist</vt:lpstr>
      <vt:lpstr>Calibri</vt:lpstr>
      <vt:lpstr>DM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Diego Lugo</dc:creator>
  <cp:lastModifiedBy>Jessica Porras</cp:lastModifiedBy>
  <cp:revision>2</cp:revision>
  <dcterms:modified xsi:type="dcterms:W3CDTF">2026-06-14T16:00:32Z</dcterms:modified>
</cp:coreProperties>
</file>